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sldIdLst>
    <p:sldId id="304" r:id="rId5"/>
    <p:sldId id="318" r:id="rId6"/>
    <p:sldId id="320" r:id="rId7"/>
    <p:sldId id="324" r:id="rId8"/>
    <p:sldId id="351" r:id="rId9"/>
    <p:sldId id="326" r:id="rId10"/>
    <p:sldId id="328" r:id="rId11"/>
    <p:sldId id="327" r:id="rId12"/>
    <p:sldId id="329" r:id="rId13"/>
    <p:sldId id="321" r:id="rId14"/>
    <p:sldId id="330" r:id="rId15"/>
    <p:sldId id="331" r:id="rId16"/>
    <p:sldId id="332" r:id="rId17"/>
    <p:sldId id="333" r:id="rId18"/>
    <p:sldId id="334" r:id="rId19"/>
    <p:sldId id="336" r:id="rId20"/>
    <p:sldId id="338" r:id="rId21"/>
    <p:sldId id="343" r:id="rId22"/>
    <p:sldId id="345" r:id="rId23"/>
    <p:sldId id="348" r:id="rId24"/>
    <p:sldId id="339" r:id="rId25"/>
    <p:sldId id="347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3" autoAdjust="0"/>
    <p:restoredTop sz="95846" autoAdjust="0"/>
  </p:normalViewPr>
  <p:slideViewPr>
    <p:cSldViewPr snapToGrid="0">
      <p:cViewPr varScale="1">
        <p:scale>
          <a:sx n="127" d="100"/>
          <a:sy n="127" d="100"/>
        </p:scale>
        <p:origin x="256" y="1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8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6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aeheonk817/concept-vgg16-power-of-transfer-learning-on-image-classification-a9c0b3ee27f8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jaeheonk817@gmail.com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hyperlink" Target="http://www.linkedin.com/in/jaeheonk817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medium.com/jaeheonk817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://github.com/jaeheonk817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7880" y="1874520"/>
            <a:ext cx="5314950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Helping NYC DOB</a:t>
            </a:r>
            <a:br>
              <a:rPr lang="en-US" dirty="0"/>
            </a:br>
            <a:r>
              <a:rPr lang="en-US" dirty="0"/>
              <a:t>digitize surface crack inspections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890" y="4242137"/>
            <a:ext cx="1735074" cy="613370"/>
          </a:xfrm>
        </p:spPr>
        <p:txBody>
          <a:bodyPr/>
          <a:lstStyle/>
          <a:p>
            <a:r>
              <a:rPr lang="en-US" b="1" dirty="0">
                <a:latin typeface="+mj-lt"/>
                <a:cs typeface="APPLE CHANCERY" panose="03020702040506060504" pitchFamily="66" charset="-79"/>
              </a:rPr>
              <a:t>Jae Heon Kim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763E0C8-05A5-66C8-E1C5-8BB8A682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A218-921D-C5B6-085C-CD5FED388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F775F54-C21C-05FE-5D0A-91811E4226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Splitting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D1DAB2A-FC0B-1893-4882-F400BABDF6E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000" dirty="0"/>
              <a:t>Normalizing Pixel Values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7D2123-616F-3B86-9E4A-DC2B2AB0B4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/>
              <a:t>Data</a:t>
            </a:r>
          </a:p>
          <a:p>
            <a:r>
              <a:rPr lang="en-US" sz="2000" dirty="0"/>
              <a:t>Augmentation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0106B7-489B-0508-DA36-7C1786093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 faster and more effective learning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61921B-9656-CBC7-095E-25E816431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Zooming, Flipping, Gray-Scaling, Rotating, etc..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5C5771-F512-6611-FDB2-DCBF07B9F06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800" dirty="0"/>
              <a:t>80% Train</a:t>
            </a:r>
          </a:p>
          <a:p>
            <a:r>
              <a:rPr lang="en-US" sz="1800" dirty="0"/>
              <a:t>10% Validation</a:t>
            </a:r>
          </a:p>
          <a:p>
            <a:r>
              <a:rPr lang="en-US" sz="1800" dirty="0"/>
              <a:t>10% Test</a:t>
            </a:r>
          </a:p>
        </p:txBody>
      </p:sp>
    </p:spTree>
    <p:extLst>
      <p:ext uri="{BB962C8B-B14F-4D97-AF65-F5344CB8AC3E}">
        <p14:creationId xmlns:p14="http://schemas.microsoft.com/office/powerpoint/2010/main" val="123834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195-2A64-6A79-32AC-F1B2712C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A651-AE75-DA9E-E88A-0646AF1BC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Architecture &amp;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9A8-D5D2-814D-E4BB-99995971CF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Single flatten hidden layer</a:t>
            </a:r>
          </a:p>
          <a:p>
            <a:r>
              <a:rPr lang="en-US" sz="1800" dirty="0"/>
              <a:t>Accuracy: 92.9%</a:t>
            </a:r>
          </a:p>
          <a:p>
            <a:r>
              <a:rPr lang="en-US" sz="1800" dirty="0"/>
              <a:t>Recall: 89.4%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6923D-1D2E-FE41-18E1-54B142F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8EFFC634-D25F-6F5D-3A16-B18F7FB79C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1691321"/>
            <a:ext cx="4899531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56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Subsequent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27011" y="2090775"/>
            <a:ext cx="1828800" cy="890865"/>
          </a:xfrm>
          <a:ln w="22225"/>
        </p:spPr>
        <p:txBody>
          <a:bodyPr/>
          <a:lstStyle/>
          <a:p>
            <a:r>
              <a:rPr lang="en-US" dirty="0"/>
              <a:t>Second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0092" y="3230368"/>
            <a:ext cx="1828800" cy="2475734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400" dirty="0"/>
              <a:t>Resnet50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400" dirty="0"/>
              <a:t>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400" dirty="0"/>
              <a:t>L2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400" dirty="0"/>
              <a:t>Dense layers with batch normalization</a:t>
            </a:r>
          </a:p>
          <a:p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02781" y="2090726"/>
            <a:ext cx="1828800" cy="890865"/>
          </a:xfrm>
          <a:ln w="22225"/>
        </p:spPr>
        <p:txBody>
          <a:bodyPr/>
          <a:lstStyle/>
          <a:p>
            <a:r>
              <a:rPr lang="en-US" dirty="0"/>
              <a:t>Third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78552" y="2090775"/>
            <a:ext cx="1828800" cy="890865"/>
          </a:xfrm>
          <a:ln w="22225"/>
        </p:spPr>
        <p:txBody>
          <a:bodyPr/>
          <a:lstStyle/>
          <a:p>
            <a:r>
              <a:rPr lang="en-US" dirty="0"/>
              <a:t>Fourth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31AB21-85DE-EA1B-D030-583095BA733C}"/>
              </a:ext>
            </a:extLst>
          </p:cNvPr>
          <p:cNvSpPr txBox="1">
            <a:spLocks/>
          </p:cNvSpPr>
          <p:nvPr/>
        </p:nvSpPr>
        <p:spPr>
          <a:xfrm>
            <a:off x="7654322" y="2104126"/>
            <a:ext cx="1828800" cy="890865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Fifth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81C129D-A392-443F-F756-5D93C72E3192}"/>
              </a:ext>
            </a:extLst>
          </p:cNvPr>
          <p:cNvSpPr txBox="1">
            <a:spLocks/>
          </p:cNvSpPr>
          <p:nvPr/>
        </p:nvSpPr>
        <p:spPr>
          <a:xfrm>
            <a:off x="10130092" y="2104126"/>
            <a:ext cx="1828800" cy="890865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2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Sixth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531D8D25-403B-03D0-631A-3DE5EA3BA8C3}"/>
              </a:ext>
            </a:extLst>
          </p:cNvPr>
          <p:cNvSpPr txBox="1">
            <a:spLocks/>
          </p:cNvSpPr>
          <p:nvPr/>
        </p:nvSpPr>
        <p:spPr>
          <a:xfrm>
            <a:off x="7654322" y="3225323"/>
            <a:ext cx="1828800" cy="24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VGG16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L2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Dense layers with batch normalization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E954BBA-89D7-3D9E-80CE-4B3BA27A0C92}"/>
              </a:ext>
            </a:extLst>
          </p:cNvPr>
          <p:cNvSpPr txBox="1">
            <a:spLocks/>
          </p:cNvSpPr>
          <p:nvPr/>
        </p:nvSpPr>
        <p:spPr>
          <a:xfrm>
            <a:off x="5178552" y="3227746"/>
            <a:ext cx="1828800" cy="24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VGG16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L2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7EA5E7D-FD51-43FF-E1C8-D61CE532067B}"/>
              </a:ext>
            </a:extLst>
          </p:cNvPr>
          <p:cNvSpPr txBox="1">
            <a:spLocks/>
          </p:cNvSpPr>
          <p:nvPr/>
        </p:nvSpPr>
        <p:spPr>
          <a:xfrm>
            <a:off x="2702781" y="3225323"/>
            <a:ext cx="1828800" cy="24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Dense layers with batch normalization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FD050E5-5A44-9BC9-1845-A638DADB59DF}"/>
              </a:ext>
            </a:extLst>
          </p:cNvPr>
          <p:cNvSpPr txBox="1">
            <a:spLocks/>
          </p:cNvSpPr>
          <p:nvPr/>
        </p:nvSpPr>
        <p:spPr>
          <a:xfrm>
            <a:off x="227011" y="3231111"/>
            <a:ext cx="1828800" cy="24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Gray-scaling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600" dirty="0"/>
              <a:t>Dense layers with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3654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376AE-08E2-A9A8-32AF-DDA98698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dirty="0"/>
              <a:t>Comparing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CE54C5-7FF8-655F-0AD4-29381399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/>
              <a:t>Fifth model is the best performer</a:t>
            </a:r>
          </a:p>
          <a:p>
            <a:r>
              <a:rPr lang="en-US" sz="1800" dirty="0"/>
              <a:t>Dotted lines are average values of accuracy and recall for all models</a:t>
            </a:r>
          </a:p>
        </p:txBody>
      </p:sp>
      <p:pic>
        <p:nvPicPr>
          <p:cNvPr id="7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8B84CF6-F616-8859-6E49-C5DC228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1623" y="841248"/>
            <a:ext cx="6721130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B1750-AF26-4621-F78D-F21E0114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CCC1-008E-91A6-7921-DC86310F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model’s training history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5E03-7CD8-2851-C7F2-3E938E10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2477D7-EA34-BDDA-AF8D-C9267F96EE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4345" y="1766384"/>
            <a:ext cx="8083309" cy="47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8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EC1670A-9D9F-3258-796D-6F5119280791}"/>
              </a:ext>
            </a:extLst>
          </p:cNvPr>
          <p:cNvSpPr/>
          <p:nvPr/>
        </p:nvSpPr>
        <p:spPr>
          <a:xfrm>
            <a:off x="3607357" y="3939062"/>
            <a:ext cx="2196400" cy="1858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719654-B642-03FE-4F24-5292853D744A}"/>
              </a:ext>
            </a:extLst>
          </p:cNvPr>
          <p:cNvSpPr/>
          <p:nvPr/>
        </p:nvSpPr>
        <p:spPr>
          <a:xfrm>
            <a:off x="6434362" y="3939060"/>
            <a:ext cx="2196400" cy="1858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FC6F61D-490E-0698-AB8C-BE6980BA9464}"/>
              </a:ext>
            </a:extLst>
          </p:cNvPr>
          <p:cNvSpPr/>
          <p:nvPr/>
        </p:nvSpPr>
        <p:spPr>
          <a:xfrm>
            <a:off x="9266576" y="3939061"/>
            <a:ext cx="2196400" cy="1858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D681C2-5118-2094-FB55-3D44251FB401}"/>
              </a:ext>
            </a:extLst>
          </p:cNvPr>
          <p:cNvSpPr/>
          <p:nvPr/>
        </p:nvSpPr>
        <p:spPr>
          <a:xfrm>
            <a:off x="9248681" y="1650959"/>
            <a:ext cx="2196400" cy="1858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9F76E5-75D1-11B3-4136-2A92F9F6E78B}"/>
              </a:ext>
            </a:extLst>
          </p:cNvPr>
          <p:cNvSpPr/>
          <p:nvPr/>
        </p:nvSpPr>
        <p:spPr>
          <a:xfrm>
            <a:off x="6430951" y="1656255"/>
            <a:ext cx="2196400" cy="1858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80CD42-25D5-6770-E42F-4C4D75FCB70A}"/>
              </a:ext>
            </a:extLst>
          </p:cNvPr>
          <p:cNvSpPr/>
          <p:nvPr/>
        </p:nvSpPr>
        <p:spPr>
          <a:xfrm>
            <a:off x="759488" y="1656256"/>
            <a:ext cx="2196400" cy="1858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48192-39F3-9F3A-5DD8-05C4D8D7E12D}"/>
              </a:ext>
            </a:extLst>
          </p:cNvPr>
          <p:cNvSpPr/>
          <p:nvPr/>
        </p:nvSpPr>
        <p:spPr>
          <a:xfrm>
            <a:off x="3613221" y="1659616"/>
            <a:ext cx="2196400" cy="1858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EC3135-AD78-8927-EDB2-8EE5817E78B9}"/>
              </a:ext>
            </a:extLst>
          </p:cNvPr>
          <p:cNvSpPr/>
          <p:nvPr/>
        </p:nvSpPr>
        <p:spPr>
          <a:xfrm>
            <a:off x="765769" y="3939063"/>
            <a:ext cx="2196400" cy="1858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43073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9DABF0-D398-9554-478D-84EB81E8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model’s architecture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7EC60-703F-3456-543C-45D215C4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F33A86-015B-8048-F293-A1EE37174C2D}"/>
              </a:ext>
            </a:extLst>
          </p:cNvPr>
          <p:cNvSpPr txBox="1"/>
          <p:nvPr/>
        </p:nvSpPr>
        <p:spPr>
          <a:xfrm>
            <a:off x="964642" y="1828800"/>
            <a:ext cx="188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Pixel Normalization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31A130-7B37-B76C-690F-C6A88D93A9DD}"/>
              </a:ext>
            </a:extLst>
          </p:cNvPr>
          <p:cNvSpPr txBox="1"/>
          <p:nvPr/>
        </p:nvSpPr>
        <p:spPr>
          <a:xfrm>
            <a:off x="3739662" y="1828800"/>
            <a:ext cx="18890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Data Augmentation</a:t>
            </a:r>
            <a:r>
              <a:rPr lang="en-US" sz="1400" dirty="0"/>
              <a:t>:</a:t>
            </a:r>
          </a:p>
          <a:p>
            <a:r>
              <a:rPr lang="en-US" sz="1400" dirty="0"/>
              <a:t>flipping, rotating, zooming, shifting</a:t>
            </a:r>
          </a:p>
          <a:p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2CD8F9-08F2-FB6A-D20F-4D6252920DCE}"/>
              </a:ext>
            </a:extLst>
          </p:cNvPr>
          <p:cNvSpPr txBox="1"/>
          <p:nvPr/>
        </p:nvSpPr>
        <p:spPr>
          <a:xfrm>
            <a:off x="6563250" y="1828800"/>
            <a:ext cx="1889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VGG16:</a:t>
            </a:r>
          </a:p>
          <a:p>
            <a:r>
              <a:rPr lang="en-US" sz="1400" dirty="0"/>
              <a:t>13 conv. layers</a:t>
            </a:r>
          </a:p>
          <a:p>
            <a:r>
              <a:rPr lang="en-US" sz="1400" dirty="0"/>
              <a:t>3 dense layers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97372-B5C6-6FB9-89CF-7CC2CE6C5657}"/>
              </a:ext>
            </a:extLst>
          </p:cNvPr>
          <p:cNvSpPr txBox="1"/>
          <p:nvPr/>
        </p:nvSpPr>
        <p:spPr>
          <a:xfrm>
            <a:off x="9338268" y="1828800"/>
            <a:ext cx="188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osterama" panose="020B0504020200020000" pitchFamily="34" charset="0"/>
                <a:cs typeface="Posterama" panose="020B0504020200020000" pitchFamily="34" charset="0"/>
              </a:rPr>
              <a:t>Fully Connected Layer: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dense layer 512   </a:t>
            </a:r>
          </a:p>
          <a:p>
            <a:r>
              <a:rPr lang="en-US" sz="1400" dirty="0">
                <a:cs typeface="Posterama" panose="020B0504020200020000" pitchFamily="34" charset="0"/>
              </a:rPr>
              <a:t>   nodes (</a:t>
            </a:r>
            <a:r>
              <a:rPr lang="en-US" sz="1400" dirty="0" err="1">
                <a:cs typeface="Posterama" panose="020B0504020200020000" pitchFamily="34" charset="0"/>
              </a:rPr>
              <a:t>relu</a:t>
            </a:r>
            <a:r>
              <a:rPr lang="en-US" sz="1400" dirty="0">
                <a:cs typeface="Posterama" panose="020B0504020200020000" pitchFamily="34" charset="0"/>
              </a:rPr>
              <a:t>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batch-normalization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dropout (0.5)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-l2 regularization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E45EEC-FE41-5AE6-F8C3-8762551D6CA4}"/>
              </a:ext>
            </a:extLst>
          </p:cNvPr>
          <p:cNvSpPr txBox="1"/>
          <p:nvPr/>
        </p:nvSpPr>
        <p:spPr>
          <a:xfrm>
            <a:off x="964642" y="4129872"/>
            <a:ext cx="18890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+mj-lt"/>
              </a:rPr>
              <a:t>Prediction</a:t>
            </a:r>
          </a:p>
          <a:p>
            <a:endParaRPr lang="en-US" sz="2600" b="1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D5FE6-F92C-1C3B-CA42-D9BCC7107137}"/>
              </a:ext>
            </a:extLst>
          </p:cNvPr>
          <p:cNvSpPr txBox="1"/>
          <p:nvPr/>
        </p:nvSpPr>
        <p:spPr>
          <a:xfrm>
            <a:off x="3739662" y="4129872"/>
            <a:ext cx="1889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osterama" panose="020B0504020200020000" pitchFamily="34" charset="0"/>
                <a:cs typeface="Posterama" panose="020B0504020200020000" pitchFamily="34" charset="0"/>
              </a:rPr>
              <a:t>Output Layer: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Sigmoid</a:t>
            </a:r>
          </a:p>
          <a:p>
            <a:endParaRPr lang="en-US" sz="1400" dirty="0">
              <a:cs typeface="Posterama" panose="020B0504020200020000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D9A86-A61F-6677-C04C-6FD5B914C1F8}"/>
              </a:ext>
            </a:extLst>
          </p:cNvPr>
          <p:cNvSpPr txBox="1"/>
          <p:nvPr/>
        </p:nvSpPr>
        <p:spPr>
          <a:xfrm>
            <a:off x="6563250" y="4129872"/>
            <a:ext cx="188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osterama" panose="020B0504020200020000" pitchFamily="34" charset="0"/>
                <a:cs typeface="Posterama" panose="020B0504020200020000" pitchFamily="34" charset="0"/>
              </a:rPr>
              <a:t>Fully Connected Layer: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dense layer 128</a:t>
            </a:r>
          </a:p>
          <a:p>
            <a:r>
              <a:rPr lang="en-US" sz="1400" dirty="0">
                <a:cs typeface="Posterama" panose="020B0504020200020000" pitchFamily="34" charset="0"/>
              </a:rPr>
              <a:t>   nodes (</a:t>
            </a:r>
            <a:r>
              <a:rPr lang="en-US" sz="1400" dirty="0" err="1">
                <a:cs typeface="Posterama" panose="020B0504020200020000" pitchFamily="34" charset="0"/>
              </a:rPr>
              <a:t>relu</a:t>
            </a:r>
            <a:r>
              <a:rPr lang="en-US" sz="1400" dirty="0">
                <a:cs typeface="Posterama" panose="020B0504020200020000" pitchFamily="34" charset="0"/>
              </a:rPr>
              <a:t>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batch-normalization</a:t>
            </a:r>
          </a:p>
          <a:p>
            <a:r>
              <a:rPr lang="en-US" sz="1400" dirty="0">
                <a:cs typeface="Posterama" panose="020B0504020200020000" pitchFamily="34" charset="0"/>
              </a:rPr>
              <a:t>-dropout (0.5)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-l2 regularization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7B3583-5DDD-5980-6E60-0CB5B23A492B}"/>
              </a:ext>
            </a:extLst>
          </p:cNvPr>
          <p:cNvSpPr txBox="1"/>
          <p:nvPr/>
        </p:nvSpPr>
        <p:spPr>
          <a:xfrm>
            <a:off x="9338268" y="4129872"/>
            <a:ext cx="1889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osterama" panose="020B0504020200020000" pitchFamily="34" charset="0"/>
                <a:cs typeface="Posterama" panose="020B0504020200020000" pitchFamily="34" charset="0"/>
              </a:rPr>
              <a:t>Fully Connected Layer: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dense layer 256</a:t>
            </a:r>
          </a:p>
          <a:p>
            <a:r>
              <a:rPr lang="en-US" sz="1400" dirty="0">
                <a:cs typeface="Posterama" panose="020B0504020200020000" pitchFamily="34" charset="0"/>
              </a:rPr>
              <a:t>   nodes (</a:t>
            </a:r>
            <a:r>
              <a:rPr lang="en-US" sz="1400" dirty="0" err="1">
                <a:cs typeface="Posterama" panose="020B0504020200020000" pitchFamily="34" charset="0"/>
              </a:rPr>
              <a:t>relu</a:t>
            </a:r>
            <a:r>
              <a:rPr lang="en-US" sz="1400" dirty="0">
                <a:cs typeface="Posterama" panose="020B0504020200020000" pitchFamily="34" charset="0"/>
              </a:rPr>
              <a:t>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batch-normalization</a:t>
            </a:r>
          </a:p>
          <a:p>
            <a:r>
              <a:rPr lang="en-US" sz="1400" dirty="0">
                <a:cs typeface="Posterama" panose="020B0504020200020000" pitchFamily="34" charset="0"/>
              </a:rPr>
              <a:t>- dropout (0.5)</a:t>
            </a:r>
          </a:p>
          <a:p>
            <a:r>
              <a:rPr lang="en-US" sz="1400" dirty="0">
                <a:cs typeface="Posterama" panose="020B0504020200020000" pitchFamily="34" charset="0"/>
              </a:rPr>
              <a:t>-l2 regularization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23DEEF9C-FDCF-BA8D-5461-6E0E1DE8E807}"/>
              </a:ext>
            </a:extLst>
          </p:cNvPr>
          <p:cNvSpPr/>
          <p:nvPr/>
        </p:nvSpPr>
        <p:spPr>
          <a:xfrm rot="10800000">
            <a:off x="8662291" y="4657520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BA99B0D6-1A27-4A4C-98E0-2A726695D847}"/>
              </a:ext>
            </a:extLst>
          </p:cNvPr>
          <p:cNvSpPr/>
          <p:nvPr/>
        </p:nvSpPr>
        <p:spPr>
          <a:xfrm rot="10800000">
            <a:off x="5831564" y="4655078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ACB8C40-23A7-8E54-B671-BAF3EC1389E7}"/>
              </a:ext>
            </a:extLst>
          </p:cNvPr>
          <p:cNvSpPr/>
          <p:nvPr/>
        </p:nvSpPr>
        <p:spPr>
          <a:xfrm rot="10800000">
            <a:off x="2998385" y="4655078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8E9BD73F-F832-1326-DD6C-AFCE154588D2}"/>
              </a:ext>
            </a:extLst>
          </p:cNvPr>
          <p:cNvSpPr/>
          <p:nvPr/>
        </p:nvSpPr>
        <p:spPr>
          <a:xfrm>
            <a:off x="8675925" y="2378072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AF75D714-9AD4-7DF2-09A3-3D07C0858D29}"/>
              </a:ext>
            </a:extLst>
          </p:cNvPr>
          <p:cNvSpPr/>
          <p:nvPr/>
        </p:nvSpPr>
        <p:spPr>
          <a:xfrm>
            <a:off x="5858195" y="2356448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C53B67D-173B-84B6-2DE4-BB008E27DA23}"/>
              </a:ext>
            </a:extLst>
          </p:cNvPr>
          <p:cNvSpPr/>
          <p:nvPr/>
        </p:nvSpPr>
        <p:spPr>
          <a:xfrm>
            <a:off x="2998385" y="2369415"/>
            <a:ext cx="572756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FF4EF53-96FA-1C51-87BE-6D40E55735E3}"/>
              </a:ext>
            </a:extLst>
          </p:cNvPr>
          <p:cNvSpPr/>
          <p:nvPr/>
        </p:nvSpPr>
        <p:spPr>
          <a:xfrm rot="5400000">
            <a:off x="10168146" y="3532805"/>
            <a:ext cx="357468" cy="42203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6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4195-2A64-6A79-32AC-F1B2712C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Model’s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A651-AE75-DA9E-E88A-0646AF1BC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On Test Data: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9A8-D5D2-814D-E4BB-99995971CF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Accuracy: 99.8% </a:t>
            </a:r>
          </a:p>
          <a:p>
            <a:pPr lvl="1"/>
            <a:r>
              <a:rPr lang="en-US" sz="1800" dirty="0"/>
              <a:t>Up 6.9% from baseline</a:t>
            </a:r>
          </a:p>
          <a:p>
            <a:r>
              <a:rPr lang="en-US" sz="1800" dirty="0"/>
              <a:t>Recall: 99.8%</a:t>
            </a:r>
          </a:p>
          <a:p>
            <a:pPr lvl="1"/>
            <a:r>
              <a:rPr lang="en-US" sz="1800" dirty="0"/>
              <a:t>Up 10.4% from baseline</a:t>
            </a:r>
          </a:p>
          <a:p>
            <a:r>
              <a:rPr lang="en-US" sz="1800" dirty="0"/>
              <a:t>Significant improvement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6923D-1D2E-FE41-18E1-54B142F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D06DB0-094C-6142-6246-7B8F690B1B5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691321"/>
            <a:ext cx="4899531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0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0C6-B77B-30BB-F37B-9A556D60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Little more about vgg16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6385A-C7E3-576B-56C0-7849CDE42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B3830-0AB3-BFB4-7307-EF543E788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Blog post on VGG16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403FE-61D9-B6D5-371A-5FEFAAE5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8" descr="Transfer Learning using VGG16 in Pytorch | VGG16 Architecture">
            <a:extLst>
              <a:ext uri="{FF2B5EF4-FFF2-40B4-BE49-F238E27FC236}">
                <a16:creationId xmlns:a16="http://schemas.microsoft.com/office/drawing/2014/main" id="{1413FAF7-F010-70BF-4945-8567E037877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3006726"/>
            <a:ext cx="5046274" cy="15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5">
            <a:hlinkClick r:id="rId3"/>
            <a:extLst>
              <a:ext uri="{FF2B5EF4-FFF2-40B4-BE49-F238E27FC236}">
                <a16:creationId xmlns:a16="http://schemas.microsoft.com/office/drawing/2014/main" id="{EB918D46-A4B0-3FB7-5D6C-237A13D39B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672863"/>
            <a:ext cx="4219022" cy="26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9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0C6-B77B-30BB-F37B-9A556D60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model’s false negatives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403FE-61D9-B6D5-371A-5FEFAAE5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A787A-963F-363C-B8A9-47413EC3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CF510-B340-3748-9B8C-F4B0ED01BB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E34E74-2F66-9C47-4750-399CEB651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FB6B4-E81E-5811-B72B-596D987DEB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F48D9A1-2218-D4C5-4DB9-0ECD72B9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159000"/>
            <a:ext cx="1206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8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0C6-B77B-30BB-F37B-9A556D60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model’s false positives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403FE-61D9-B6D5-371A-5FEFAAE5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A787A-963F-363C-B8A9-47413EC3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CF510-B340-3748-9B8C-F4B0ED01BB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E34E74-2F66-9C47-4750-399CEB651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FB6B4-E81E-5811-B72B-596D987DEB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C8FAE83-849D-B62B-8DEC-76974135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892300"/>
            <a:ext cx="120650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19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b="1" dirty="0"/>
              <a:t>Business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07208"/>
            <a:ext cx="5669280" cy="365760"/>
          </a:xfrm>
        </p:spPr>
        <p:txBody>
          <a:bodyPr>
            <a:no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2324" y="3111088"/>
            <a:ext cx="5669280" cy="365760"/>
          </a:xfrm>
        </p:spPr>
        <p:txBody>
          <a:bodyPr/>
          <a:lstStyle/>
          <a:p>
            <a:r>
              <a:rPr lang="en-US" dirty="0"/>
              <a:t>How can  we work with data help build models?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/>
          <a:p>
            <a:r>
              <a:rPr lang="en-US" b="1" dirty="0"/>
              <a:t>Modeling / Evaluation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5158" y="4178808"/>
            <a:ext cx="5669280" cy="365760"/>
          </a:xfrm>
        </p:spPr>
        <p:txBody>
          <a:bodyPr>
            <a:normAutofit/>
          </a:bodyPr>
          <a:lstStyle/>
          <a:p>
            <a:r>
              <a:rPr lang="en-US" dirty="0"/>
              <a:t>How useful and good are these models?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3174" y="4921758"/>
            <a:ext cx="5669280" cy="365760"/>
          </a:xfrm>
        </p:spPr>
        <p:txBody>
          <a:bodyPr>
            <a:noAutofit/>
          </a:bodyPr>
          <a:lstStyle/>
          <a:p>
            <a:r>
              <a:rPr lang="en-US" b="1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3174" y="521350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How can we benefit from these models?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F2831A-842F-D3E8-4798-5BA438D1D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1996536"/>
            <a:ext cx="5669280" cy="640080"/>
          </a:xfrm>
        </p:spPr>
        <p:txBody>
          <a:bodyPr/>
          <a:lstStyle/>
          <a:p>
            <a:r>
              <a:rPr lang="en-US" dirty="0"/>
              <a:t>What is the problem for NYC Department of Buildings?</a:t>
            </a:r>
          </a:p>
        </p:txBody>
      </p:sp>
    </p:spTree>
    <p:extLst>
      <p:ext uri="{BB962C8B-B14F-4D97-AF65-F5344CB8AC3E}">
        <p14:creationId xmlns:p14="http://schemas.microsoft.com/office/powerpoint/2010/main" val="404743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CED670-A065-B769-9A47-2939E085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14" name="Content Placeholder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D3B0910-9794-0972-B671-252DB377E1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433" y="1656860"/>
            <a:ext cx="5977567" cy="4055988"/>
          </a:xfrm>
        </p:spPr>
      </p:pic>
      <p:pic>
        <p:nvPicPr>
          <p:cNvPr id="16" name="Content Placeholder 15" descr="A brick wall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2EDCD24-A8B0-8E87-4E0F-7F1C024CD9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2557" y="1787624"/>
            <a:ext cx="5651105" cy="328275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D253-764C-24DE-3DBD-7556392C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recommendations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8905" y="2148205"/>
            <a:ext cx="3708782" cy="3457701"/>
          </a:xfrm>
          <a:solidFill>
            <a:schemeClr val="accent6">
              <a:lumMod val="60000"/>
              <a:lumOff val="40000"/>
            </a:schemeClr>
          </a:solidFill>
          <a:effectLst>
            <a:softEdge rad="103622"/>
          </a:effectLst>
        </p:spPr>
        <p:txBody>
          <a:bodyPr>
            <a:normAutofit/>
          </a:bodyPr>
          <a:lstStyle/>
          <a:p>
            <a:r>
              <a:rPr lang="en-US" sz="2600" b="0" dirty="0"/>
              <a:t>Avoid deploying overqualified, costly personnel for simple inspection tasks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977DBB-F8EC-7A67-97D3-BCF53D03ED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241609" y="2148205"/>
            <a:ext cx="3708782" cy="3457701"/>
          </a:xfrm>
          <a:solidFill>
            <a:schemeClr val="accent3">
              <a:lumMod val="60000"/>
              <a:lumOff val="40000"/>
            </a:schemeClr>
          </a:solidFill>
          <a:effectLst>
            <a:softEdge rad="103622"/>
          </a:effectLst>
        </p:spPr>
        <p:txBody>
          <a:bodyPr/>
          <a:lstStyle/>
          <a:p>
            <a:r>
              <a:rPr lang="en-US" sz="2600" b="0" dirty="0"/>
              <a:t>Leverage NYC Department of Buildings' power to gather more building data for future applications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0C30A2-F942-9832-9386-AAEA33E9D15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8E20642-29D4-684E-DB23-522F3E7166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12799" y="2148205"/>
            <a:ext cx="3708783" cy="3455211"/>
          </a:xfrm>
          <a:solidFill>
            <a:schemeClr val="accent4">
              <a:lumMod val="60000"/>
              <a:lumOff val="40000"/>
            </a:schemeClr>
          </a:solidFill>
          <a:effectLst>
            <a:softEdge rad="103622"/>
          </a:effectLst>
        </p:spPr>
        <p:txBody>
          <a:bodyPr/>
          <a:lstStyle/>
          <a:p>
            <a:r>
              <a:rPr lang="en-US" sz="2600" b="0" dirty="0"/>
              <a:t>Develop more models using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2119375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B821-8D41-B67C-B935-861C70D1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1161C-329A-B162-2540-E63F0268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8E895-042E-007F-1E92-1B73C5ECF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Collect data with more obstacles or from more distances so that model can be further trained.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08482C-7B3A-3A26-4D1F-F1EDF95A7E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Collect more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F0CE76-88AC-D751-B436-C7425860B0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Apart from surface cracks, there is more information  to be obtained through image-processing.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9D3915-B20A-980F-60F6-9CB039575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Train to inspect other things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A7DAB9-272F-94B5-E80E-B1DBBD0C6D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3D model is more useful in deployment. Instead of taking image inputs, taking video inputs can bring greater application.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F0989-9C53-8283-8CC9-FE35E86A31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Develop 3D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4FC95E-6F8C-0D24-B235-563F34F27E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Create ensemble models such as voting classifier using some of my best models for better performance.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474AFC-89C0-7E5D-B10D-E98A3C42D0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Create an ensemble model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89AB23-5E5D-1F92-7248-3B83FAFC76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2" y="5532209"/>
            <a:ext cx="3657600" cy="1189265"/>
          </a:xfrm>
        </p:spPr>
        <p:txBody>
          <a:bodyPr>
            <a:normAutofit/>
          </a:bodyPr>
          <a:lstStyle/>
          <a:p>
            <a:r>
              <a:rPr lang="en-US" dirty="0"/>
              <a:t>The current model takes wall images as input but being able to take any image and then classifying whether it’s a wall image can help model’s usefulness.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97D01F-05DD-B8D7-3003-96BFE96061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1" dirty="0"/>
              <a:t>Train model to classify wall</a:t>
            </a:r>
          </a:p>
        </p:txBody>
      </p:sp>
    </p:spTree>
    <p:extLst>
      <p:ext uri="{BB962C8B-B14F-4D97-AF65-F5344CB8AC3E}">
        <p14:creationId xmlns:p14="http://schemas.microsoft.com/office/powerpoint/2010/main" val="1944736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 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altLang="ko-KR" dirty="0"/>
              <a:t>Please connect with me for more exciting business opportunities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Check out my other interesting projects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My blog is the best way to see how I think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Write to me about any questions you have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Picture Placeholder 32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3B7A74D-DD43-F399-3B28-3688AA516B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993" b="3993"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31" name="Picture Placeholder 30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34CA98A-556A-40BA-B266-E9EE41A53D0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3993" b="3993"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29" name="Picture Placeholder 28" descr="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33E554-9F45-BB68-9DB7-42DB409E48A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t="3993" b="3993"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21" name="Picture Placeholder 20">
            <a:hlinkClick r:id="rId8"/>
            <a:extLst>
              <a:ext uri="{FF2B5EF4-FFF2-40B4-BE49-F238E27FC236}">
                <a16:creationId xmlns:a16="http://schemas.microsoft.com/office/drawing/2014/main" id="{DBB61D83-6485-9511-2177-ADD6769491F6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9"/>
          <a:srcRect l="9245" r="9245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8440E-A6BF-335C-E632-F2E6595E39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4002AAF-33E0-74DE-2C87-868E6BA38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1CFDCC-318E-EC54-E677-559CF0CC96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869671A-6D63-81B4-9C4F-644D619A15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1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understanding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Who?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sz="1600" dirty="0"/>
              <a:t>NYC Department of Buildings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Problem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14950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ZA" sz="1600" dirty="0"/>
              <a:t>Buildings in NYC are old.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ZA" sz="1600" dirty="0"/>
              <a:t>Lots of cracked buildings in NYC.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ZA" sz="1600" dirty="0"/>
              <a:t>Inspection methods are old.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Solution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1495044"/>
          </a:xfrm>
        </p:spPr>
        <p:txBody>
          <a:bodyPr/>
          <a:lstStyle/>
          <a:p>
            <a:r>
              <a:rPr lang="en-ZA" sz="1600" dirty="0"/>
              <a:t>Building a deep learning model that accurately identify cracked walls by image input</a:t>
            </a:r>
          </a:p>
          <a:p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365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96EE-2CD2-D58B-DA7F-8C5BC634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 of NYC Buildings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4BDBD-6CBB-9D68-5EEC-B08E45FA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DA5F869-A4A8-8647-1178-169F6A90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0274" y="1457739"/>
            <a:ext cx="3811451" cy="46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08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7" name="Rectangle 174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8A80B-7F70-3997-AEAE-16425FD1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49" y="2301548"/>
            <a:ext cx="5260975" cy="1787248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This building is 125 Years old: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11 Broadway</a:t>
            </a:r>
          </a:p>
        </p:txBody>
      </p:sp>
      <p:grpSp>
        <p:nvGrpSpPr>
          <p:cNvPr id="17419" name="Group 1741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420" name="Group 1741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424" name="Freeform: Shape 1742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25" name="Freeform: Shape 1742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421" name="Group 1742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7422" name="Freeform: Shape 1742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23" name="Freeform: Shape 1742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410" name="Picture 2" descr="Daytonian in Manhattan: Titanic to Dot-Com - The Bowling Green Offices  Building 5-11 Broadway">
            <a:extLst>
              <a:ext uri="{FF2B5EF4-FFF2-40B4-BE49-F238E27FC236}">
                <a16:creationId xmlns:a16="http://schemas.microsoft.com/office/drawing/2014/main" id="{45C5F2AF-C068-9D34-510C-FAB650D7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0929" y="1350833"/>
            <a:ext cx="2351118" cy="30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86FC-1BA8-9926-907A-E79DC164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inspection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8972-CF98-B66E-B764-ECE6977B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heavily on human labor</a:t>
            </a:r>
          </a:p>
          <a:p>
            <a:r>
              <a:rPr lang="en-US" dirty="0"/>
              <a:t>Very infrequently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Unreliable, Time-consuming, Costly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35CDB-2D04-BB0D-4AF0-D5888D13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8" descr="Outdated Stamp Images – Browse 802 Stock Photos, Vectors, and Video | Adobe  Stock">
            <a:extLst>
              <a:ext uri="{FF2B5EF4-FFF2-40B4-BE49-F238E27FC236}">
                <a16:creationId xmlns:a16="http://schemas.microsoft.com/office/drawing/2014/main" id="{F04EE089-EDDC-85CC-ACAC-C1AC5CDD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21" y="2070753"/>
            <a:ext cx="1574711" cy="915229"/>
          </a:xfrm>
          <a:prstGeom prst="rect">
            <a:avLst/>
          </a:prstGeom>
          <a:noFill/>
          <a:effectLst>
            <a:softEdge rad="22719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utdated Stamp Images – Browse 802 Stock Photos, Vectors, and Video | Adobe  Stock">
            <a:extLst>
              <a:ext uri="{FF2B5EF4-FFF2-40B4-BE49-F238E27FC236}">
                <a16:creationId xmlns:a16="http://schemas.microsoft.com/office/drawing/2014/main" id="{8FB6731C-8A14-1CA5-1E00-80612B2D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7295"/>
            <a:ext cx="1574711" cy="915229"/>
          </a:xfrm>
          <a:prstGeom prst="rect">
            <a:avLst/>
          </a:prstGeom>
          <a:noFill/>
          <a:effectLst>
            <a:softEdge rad="22719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47E0518F-93D4-57A4-60CD-EBD4E8F5314B}"/>
              </a:ext>
            </a:extLst>
          </p:cNvPr>
          <p:cNvSpPr/>
          <p:nvPr/>
        </p:nvSpPr>
        <p:spPr>
          <a:xfrm>
            <a:off x="3071501" y="3159083"/>
            <a:ext cx="909382" cy="84221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D3BE-3701-71FF-4113-85DCA242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–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2116-9B9B-3339-5E87-F5DC4F232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213F3-D47B-8FBE-6845-3AD2101288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40,000 Wall images</a:t>
            </a:r>
          </a:p>
          <a:p>
            <a:pPr lvl="1"/>
            <a:r>
              <a:rPr lang="en-US" sz="2000" dirty="0"/>
              <a:t>20,000 uncracked wall images</a:t>
            </a:r>
          </a:p>
          <a:p>
            <a:pPr lvl="1"/>
            <a:r>
              <a:rPr lang="en-US" sz="2000" dirty="0"/>
              <a:t>20,000 cracked wall images</a:t>
            </a:r>
          </a:p>
          <a:p>
            <a:r>
              <a:rPr lang="en-US" sz="2000" dirty="0"/>
              <a:t>Kaggle Datasets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0C84C-0FA7-6E6C-A2A2-C833925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C4CDB1-4941-B615-B3FB-70248EC3DB6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Dr. </a:t>
            </a:r>
            <a:r>
              <a:rPr lang="en-US" sz="2600" b="1" dirty="0" err="1"/>
              <a:t>Çağlar</a:t>
            </a:r>
            <a:r>
              <a:rPr lang="en-US" sz="2600" b="1" dirty="0"/>
              <a:t> </a:t>
            </a:r>
            <a:r>
              <a:rPr lang="en-US" sz="2600" b="1" dirty="0" err="1"/>
              <a:t>Fırat</a:t>
            </a:r>
            <a:r>
              <a:rPr lang="en-US" sz="2600" b="1" dirty="0"/>
              <a:t> </a:t>
            </a:r>
            <a:r>
              <a:rPr lang="en-US" sz="2600" b="1" dirty="0" err="1"/>
              <a:t>Özgenel</a:t>
            </a:r>
            <a:r>
              <a:rPr lang="en-US" sz="2600" b="1" dirty="0"/>
              <a:t> 🙏</a:t>
            </a:r>
          </a:p>
        </p:txBody>
      </p:sp>
      <p:pic>
        <p:nvPicPr>
          <p:cNvPr id="13" name="Content Placeholder 12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46E2B181-87CA-EE0A-4C8A-731FD91164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59600" y="2775744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4051-D09A-A670-6D99-E6F8F3A3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– Cracked wall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3309E-20C7-842C-B27A-05E766AF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D73855B7-D164-F6E3-CCB4-FCF9E72904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0" y="1825625"/>
            <a:ext cx="80055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3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4051-D09A-A670-6D99-E6F8F3A3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unCracked</a:t>
            </a:r>
            <a:r>
              <a:rPr lang="en-US" dirty="0"/>
              <a:t> wall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3309E-20C7-842C-B27A-05E766AF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64AD5D-0100-5396-324F-1121CF4D57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0" y="1825625"/>
            <a:ext cx="80055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63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2645</TotalTime>
  <Words>635</Words>
  <Application>Microsoft Macintosh PowerPoint</Application>
  <PresentationFormat>Widescreen</PresentationFormat>
  <Paragraphs>163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 Light</vt:lpstr>
      <vt:lpstr>Calibri</vt:lpstr>
      <vt:lpstr>Posterama</vt:lpstr>
      <vt:lpstr>Office Theme</vt:lpstr>
      <vt:lpstr>Helping NYC DOB digitize surface crack inspections</vt:lpstr>
      <vt:lpstr>outline</vt:lpstr>
      <vt:lpstr>Business understanding</vt:lpstr>
      <vt:lpstr>Age of NYC Buildings</vt:lpstr>
      <vt:lpstr>This building is 125 Years old:  11 Broadway</vt:lpstr>
      <vt:lpstr>Current inspection methods</vt:lpstr>
      <vt:lpstr>Data – introduction</vt:lpstr>
      <vt:lpstr>Data – Cracked wall images</vt:lpstr>
      <vt:lpstr>Data – unCracked wall images</vt:lpstr>
      <vt:lpstr>Data processing</vt:lpstr>
      <vt:lpstr>Baseline Model</vt:lpstr>
      <vt:lpstr>Subsequent models</vt:lpstr>
      <vt:lpstr>Comparing models</vt:lpstr>
      <vt:lpstr>Final model’s training history</vt:lpstr>
      <vt:lpstr>Final model’s architecture</vt:lpstr>
      <vt:lpstr>final Model’s performance</vt:lpstr>
      <vt:lpstr>Little more about vgg16</vt:lpstr>
      <vt:lpstr>Final model’s false negatives</vt:lpstr>
      <vt:lpstr>Final model’s false positives</vt:lpstr>
      <vt:lpstr>deployment</vt:lpstr>
      <vt:lpstr>Business recommendations</vt:lpstr>
      <vt:lpstr>Next steps</vt:lpstr>
      <vt:lpstr>thank YOU!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Safer nyc buildings</dc:title>
  <dc:creator>Jae Heon Kim</dc:creator>
  <cp:lastModifiedBy>Jae Heon Kim</cp:lastModifiedBy>
  <cp:revision>10</cp:revision>
  <dcterms:created xsi:type="dcterms:W3CDTF">2023-04-15T18:13:02Z</dcterms:created>
  <dcterms:modified xsi:type="dcterms:W3CDTF">2023-04-17T14:18:59Z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